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617"/>
  </p:normalViewPr>
  <p:slideViewPr>
    <p:cSldViewPr snapToGrid="0" snapToObjects="1">
      <p:cViewPr varScale="1">
        <p:scale>
          <a:sx n="126" d="100"/>
          <a:sy n="126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B717D-2FA7-FE48-BE68-C33E8A5DEF3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BE8B0-5646-E947-BE21-5F430C0D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2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6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7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6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2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1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8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6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15F3D-EDA9-8B46-B149-DB871CBFE6AB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18E7-F470-9345-B589-28EC6003B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4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Health and People with a Severe Mental Illness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Substance and Alcohol Misuse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Harmful alcohol use is more common and is associated with increased mortality</a:t>
            </a:r>
          </a:p>
          <a:p>
            <a:r>
              <a:rPr lang="en-US" dirty="0" smtClean="0"/>
              <a:t>Substance misuse is more common</a:t>
            </a:r>
          </a:p>
          <a:p>
            <a:r>
              <a:rPr lang="en-US" dirty="0" smtClean="0"/>
              <a:t>People with SMI are at greater risk from blood borne viral (BBV) diseases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/>
              <a:t>Primary care team members are essential – nursing, care coordination, dietitian, community care worker (when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Improvement: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you identify </a:t>
            </a:r>
          </a:p>
          <a:p>
            <a:r>
              <a:rPr lang="en-US" dirty="0"/>
              <a:t>H</a:t>
            </a:r>
            <a:r>
              <a:rPr lang="en-US" dirty="0" smtClean="0"/>
              <a:t>ow many patients with a severe mental illness are in your practice population?</a:t>
            </a:r>
          </a:p>
          <a:p>
            <a:r>
              <a:rPr lang="en-US" dirty="0" smtClean="0"/>
              <a:t>How many have </a:t>
            </a:r>
            <a:r>
              <a:rPr lang="en-US" dirty="0" smtClean="0"/>
              <a:t>had an assessment of alcohol use in the last 12 months?</a:t>
            </a:r>
          </a:p>
          <a:p>
            <a:r>
              <a:rPr lang="en-US" dirty="0" smtClean="0"/>
              <a:t>How many have been </a:t>
            </a:r>
            <a:r>
              <a:rPr lang="en-US" smtClean="0"/>
              <a:t>offered screening for BBVs in the last 12 months?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this slide set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0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This slide set is one of four, designed to be a teaching aid in the management of the physical health of people with a severe mental illness.  The slide set should be used with the accompanying fact sheet on alcohol and substance misuse disease.</a:t>
            </a:r>
          </a:p>
          <a:p>
            <a:pPr marL="0" indent="0">
              <a:buNone/>
            </a:pPr>
            <a:r>
              <a:rPr lang="en-US" sz="2400" dirty="0" smtClean="0"/>
              <a:t>The slide set is based on a consultation with Amir, an imaginary patient.  Each slide set poses a separate set of clinical issues for the Family Doctor and their team.  However, there is a chronology to the slide sets, and this slide set represents the fourth of four consultations with Amir.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This slide set can be used in a small group setting, to prompt discussion on the care of people with a severe mental illness.  The audience might be a primary care team of health care professionals, a joint meeting between mental health and primary care doctors, or a postgraduate educational meeting.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767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46% of people with a severe mental illness have a Non Communicable Disease (NCD)</a:t>
            </a:r>
          </a:p>
          <a:p>
            <a:r>
              <a:rPr lang="en-US" dirty="0" smtClean="0"/>
              <a:t>They die 15 </a:t>
            </a:r>
            <a:r>
              <a:rPr lang="mr-IN" dirty="0" smtClean="0"/>
              <a:t>–</a:t>
            </a:r>
            <a:r>
              <a:rPr lang="en-US" dirty="0" smtClean="0"/>
              <a:t> 20 years earlier than they would have done if they had not had a severe mental illness</a:t>
            </a:r>
          </a:p>
          <a:p>
            <a:r>
              <a:rPr lang="en-US" dirty="0" smtClean="0"/>
              <a:t>Causes of this premature mortality include:</a:t>
            </a:r>
          </a:p>
          <a:p>
            <a:pPr lvl="1"/>
            <a:r>
              <a:rPr lang="en-US" dirty="0" smtClean="0"/>
              <a:t>Genetics</a:t>
            </a:r>
          </a:p>
          <a:p>
            <a:pPr lvl="1"/>
            <a:r>
              <a:rPr lang="en-US" dirty="0" smtClean="0"/>
              <a:t>Deprivation</a:t>
            </a:r>
          </a:p>
          <a:p>
            <a:pPr lvl="1"/>
            <a:r>
              <a:rPr lang="en-US" dirty="0" smtClean="0"/>
              <a:t>Medication</a:t>
            </a:r>
          </a:p>
          <a:p>
            <a:pPr lvl="1"/>
            <a:r>
              <a:rPr lang="en-US" dirty="0" smtClean="0"/>
              <a:t>Lifestyle</a:t>
            </a:r>
          </a:p>
          <a:p>
            <a:pPr lvl="1"/>
            <a:r>
              <a:rPr lang="en-US" dirty="0" smtClean="0"/>
              <a:t>Health professionals 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6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Harmful alcohol use is more common and is associated with increased mortality</a:t>
            </a:r>
          </a:p>
          <a:p>
            <a:r>
              <a:rPr lang="en-US" dirty="0" smtClean="0"/>
              <a:t>Substance misuse is more common</a:t>
            </a:r>
          </a:p>
          <a:p>
            <a:r>
              <a:rPr lang="en-US" dirty="0" smtClean="0"/>
              <a:t>People with SMI are at greater risk from blood borne viral (BBV) diseases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/>
              <a:t>Primary care team members are essential – nursing, care coordination, dietitian, community care worker (when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Clinical Background: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is a 38 year old man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PMH: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Schizophrenia diagnosed 22 years ago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Diabetes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Raised cardiovascular risk score (QRISK2 27%)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Family History: Both parents have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History: recently stopped smoking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Social History: no record of employment status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20715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6155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Is Amir using alcohol </a:t>
            </a:r>
            <a:r>
              <a:rPr lang="en-US" dirty="0"/>
              <a:t>o</a:t>
            </a:r>
            <a:r>
              <a:rPr lang="en-US" dirty="0" smtClean="0"/>
              <a:t>r street drugs?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Has he been using them in the past </a:t>
            </a:r>
            <a:r>
              <a:rPr lang="mr-IN" dirty="0" smtClean="0"/>
              <a:t>–</a:t>
            </a:r>
            <a:r>
              <a:rPr lang="en-US" dirty="0" smtClean="0"/>
              <a:t> and if so have they had any lasting effects?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What is Amir’s view on whether further investigation is appropriate?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Alcohol misuse and BBV diseases are more common</a:t>
            </a:r>
          </a:p>
          <a:p>
            <a:r>
              <a:rPr lang="en-US" dirty="0" smtClean="0"/>
              <a:t>Treatment interventions are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reason for the consultation: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was recently discharged following a five month admission for schizophrenia.  During this admission his medication was changed to clozapine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Following discharge he developed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stopped smoking, and developed clozapine toxicity as the dose of the medication had not been reduced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is visiting the nurse as part of his diabetic review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3421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4618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During the consultation: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apologizes to the nurse for his previous disruptive behaviour prior to his admission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explains that he was drinking much more alcohol than usual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nurse asks about his previous use of alcohol, and if he had in the past, used street drugs.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66125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499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Does he need advice about alcohol consumption, and if appropriate, treatment?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Does he need (and does he want) to be screened for BBV diseases?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Alcohol misuse is associated with increased mortality in this group, and a predictor of hospital admission</a:t>
            </a:r>
          </a:p>
          <a:p>
            <a:r>
              <a:rPr lang="en-US" dirty="0" smtClean="0"/>
              <a:t>BBV diseases are more common</a:t>
            </a:r>
          </a:p>
          <a:p>
            <a:r>
              <a:rPr lang="en-US" dirty="0" smtClean="0"/>
              <a:t>Treatment with an antipsychotic medication is not a contraindication for treatment for a BBV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713</Words>
  <Application>Microsoft Macintosh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Mangal</vt:lpstr>
      <vt:lpstr>Office Theme</vt:lpstr>
      <vt:lpstr>Physical Health and People with a Severe Mental Illness</vt:lpstr>
      <vt:lpstr>Using this slide set </vt:lpstr>
      <vt:lpstr>The Context</vt:lpstr>
      <vt:lpstr>Learning Objectives</vt:lpstr>
      <vt:lpstr>Amir</vt:lpstr>
      <vt:lpstr>Amir</vt:lpstr>
      <vt:lpstr>Amir</vt:lpstr>
      <vt:lpstr>Amir</vt:lpstr>
      <vt:lpstr>Amir</vt:lpstr>
      <vt:lpstr>Learning Objectives</vt:lpstr>
      <vt:lpstr>Quality Improvement: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Health and People with a Severe Mental Illness</dc:title>
  <dc:creator>Alan Cohen</dc:creator>
  <cp:lastModifiedBy>Alan Cohen</cp:lastModifiedBy>
  <cp:revision>9</cp:revision>
  <dcterms:created xsi:type="dcterms:W3CDTF">2017-03-22T11:32:23Z</dcterms:created>
  <dcterms:modified xsi:type="dcterms:W3CDTF">2017-03-23T10:31:47Z</dcterms:modified>
</cp:coreProperties>
</file>